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554" r:id="rId4"/>
    <p:sldId id="552" r:id="rId5"/>
    <p:sldId id="584" r:id="rId6"/>
    <p:sldId id="585" r:id="rId7"/>
    <p:sldId id="586" r:id="rId8"/>
    <p:sldId id="560" r:id="rId9"/>
    <p:sldId id="556" r:id="rId10"/>
    <p:sldId id="557" r:id="rId11"/>
    <p:sldId id="573" r:id="rId12"/>
    <p:sldId id="558" r:id="rId13"/>
    <p:sldId id="566" r:id="rId14"/>
    <p:sldId id="561" r:id="rId15"/>
    <p:sldId id="562" r:id="rId16"/>
    <p:sldId id="567" r:id="rId17"/>
    <p:sldId id="590" r:id="rId18"/>
    <p:sldId id="574" r:id="rId19"/>
    <p:sldId id="575" r:id="rId20"/>
    <p:sldId id="580" r:id="rId21"/>
    <p:sldId id="576" r:id="rId22"/>
    <p:sldId id="582" r:id="rId23"/>
    <p:sldId id="581" r:id="rId24"/>
    <p:sldId id="583" r:id="rId25"/>
    <p:sldId id="577" r:id="rId26"/>
    <p:sldId id="563" r:id="rId27"/>
    <p:sldId id="578" r:id="rId28"/>
    <p:sldId id="579" r:id="rId29"/>
    <p:sldId id="591" r:id="rId30"/>
    <p:sldId id="592" r:id="rId31"/>
    <p:sldId id="291" r:id="rId32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605D7-5386-493D-9109-7BDC1CA17B70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F1A79-EB79-48D5-992C-06D6208C7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06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C0338-7D22-4605-8F05-FD0E137493DB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1B1EC-434B-4B64-8081-F236B46C7B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82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C1555-6052-478C-91E1-CA6279CD753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0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aike.baidu.com/item/%E6%9C%80%E5%A4%A7%E4%BC%BC%E7%84%B6%E6%B3%95/670541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512" y="1571612"/>
            <a:ext cx="8712968" cy="20288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Garamond" panose="02020404030301010803" pitchFamily="18" charset="0"/>
                <a:ea typeface="仿宋" pitchFamily="49" charset="-122"/>
                <a:cs typeface="Times New Roman" pitchFamily="18" charset="0"/>
              </a:rPr>
              <a:t>逻辑回归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651A9-F9CF-8143-863E-D5AAE63F3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南开大学计算机学院</a:t>
            </a:r>
          </a:p>
          <a:p>
            <a:r>
              <a:rPr lang="en-US" dirty="0" err="1"/>
              <a:t>谢晋</a:t>
            </a:r>
            <a:endParaRPr lang="en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  <a:spcAft>
                <a:spcPts val="0"/>
              </a:spcAft>
            </a:pPr>
            <a:r>
              <a:rPr lang="zh-CN" altLang="en-US" sz="3200" b="1" kern="0" dirty="0">
                <a:effectLst/>
                <a:ea typeface="仿宋" panose="02010609060101010101" pitchFamily="49" charset="-122"/>
              </a:rPr>
              <a:t>逻辑回归函数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Sigmoid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双曲正切函数（</a:t>
            </a:r>
            <a:r>
              <a:rPr lang="en-US" altLang="zh-CN" sz="2000" dirty="0"/>
              <a:t>tanh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400" dirty="0"/>
          </a:p>
        </p:txBody>
      </p:sp>
      <p:pic>
        <p:nvPicPr>
          <p:cNvPr id="5" name="图片 4" descr="sigmoid.png">
            <a:extLst>
              <a:ext uri="{FF2B5EF4-FFF2-40B4-BE49-F238E27FC236}">
                <a16:creationId xmlns:a16="http://schemas.microsoft.com/office/drawing/2014/main" id="{F2F8DAB9-74CE-4F24-A1BF-28734991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345275"/>
            <a:ext cx="2214578" cy="582118"/>
          </a:xfrm>
          <a:prstGeom prst="rect">
            <a:avLst/>
          </a:prstGeom>
        </p:spPr>
      </p:pic>
      <p:pic>
        <p:nvPicPr>
          <p:cNvPr id="7" name="Picture 9" descr="c:\users\yuan\appdata\roaming\360se6\User Data\temp\994ac235e9478c8f465a4acdd8aae017.png">
            <a:extLst>
              <a:ext uri="{FF2B5EF4-FFF2-40B4-BE49-F238E27FC236}">
                <a16:creationId xmlns:a16="http://schemas.microsoft.com/office/drawing/2014/main" id="{30C6C2EA-B15B-42BF-923C-C5EF983B6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72" y="2103462"/>
            <a:ext cx="2592288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29623142-4F68-42FA-8F18-5E2D20F9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992" y="908720"/>
            <a:ext cx="3665587" cy="554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DEF9970B-EA98-4A01-A72B-C2F5263B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05" y="2069347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DBA05A5-8126-4319-86B8-294E1EE7E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81" y="4941168"/>
            <a:ext cx="8286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45968E8-92D6-4696-908C-AD1885F46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13" y="3946109"/>
            <a:ext cx="30384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c:\users\yuan\appdata\roaming\360se6\User Data\temp\e7deb0493f3858b59b86181afe368fec.png">
            <a:extLst>
              <a:ext uri="{FF2B5EF4-FFF2-40B4-BE49-F238E27FC236}">
                <a16:creationId xmlns:a16="http://schemas.microsoft.com/office/drawing/2014/main" id="{941470EA-2BAD-4365-A6D9-AF4BBD1F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556" y="4848398"/>
            <a:ext cx="2094778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内容占位符 3">
            <a:extLst>
              <a:ext uri="{FF2B5EF4-FFF2-40B4-BE49-F238E27FC236}">
                <a16:creationId xmlns:a16="http://schemas.microsoft.com/office/drawing/2014/main" id="{166A2C28-BF7F-4498-9A26-1405D63A6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33" y="348530"/>
            <a:ext cx="4800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1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二项逻辑斯蒂回归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zh-CN" altLang="en-US" sz="2400" b="0" i="0" dirty="0">
                <a:solidFill>
                  <a:srgbClr val="2E3033"/>
                </a:solidFill>
                <a:effectLst/>
              </a:rPr>
              <a:t>逻辑回归具有线性决策边界</a:t>
            </a:r>
            <a:endParaRPr lang="en-US" altLang="zh-CN" sz="2400" b="0" i="0" dirty="0">
              <a:solidFill>
                <a:srgbClr val="2E3033"/>
              </a:solidFill>
              <a:effectLst/>
            </a:endParaRPr>
          </a:p>
          <a:p>
            <a:pPr algn="l"/>
            <a:r>
              <a:rPr lang="zh-CN" altLang="en-US" sz="2400" b="0" i="0" dirty="0">
                <a:solidFill>
                  <a:srgbClr val="2E3033"/>
                </a:solidFill>
                <a:effectLst/>
              </a:rPr>
              <a:t>但用非线性激活函数</a:t>
            </a:r>
            <a:r>
              <a:rPr lang="en-US" altLang="zh-CN" sz="2400" b="0" i="0" dirty="0">
                <a:solidFill>
                  <a:srgbClr val="2E3033"/>
                </a:solidFill>
                <a:effectLst/>
              </a:rPr>
              <a:t>(Sigmoid</a:t>
            </a:r>
            <a:r>
              <a:rPr lang="zh-CN" altLang="en-US" sz="2400" b="0" i="0" dirty="0">
                <a:solidFill>
                  <a:srgbClr val="2E3033"/>
                </a:solidFill>
                <a:effectLst/>
              </a:rPr>
              <a:t>函数</a:t>
            </a:r>
            <a:r>
              <a:rPr lang="en-US" altLang="zh-CN" sz="2400" b="0" i="0" dirty="0">
                <a:solidFill>
                  <a:srgbClr val="2E3033"/>
                </a:solidFill>
                <a:effectLst/>
              </a:rPr>
              <a:t>)</a:t>
            </a:r>
            <a:r>
              <a:rPr lang="zh-CN" altLang="en-US" sz="2400" b="0" i="0" dirty="0">
                <a:solidFill>
                  <a:srgbClr val="2E3033"/>
                </a:solidFill>
                <a:effectLst/>
              </a:rPr>
              <a:t>来模拟后验概率</a:t>
            </a:r>
          </a:p>
          <a:p>
            <a:pPr marL="457200" lvl="1" indent="0">
              <a:buNone/>
            </a:pPr>
            <a:endParaRPr lang="en-US" altLang="zh-CN" sz="1800" dirty="0">
              <a:latin typeface="+mn-ea"/>
            </a:endParaRPr>
          </a:p>
          <a:p>
            <a:pPr marL="457200" lvl="1" indent="0">
              <a:buNone/>
            </a:pPr>
            <a:endParaRPr lang="en-US" altLang="zh-CN" sz="1800" dirty="0">
              <a:latin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9C0256-6C4D-46B2-9377-466E22C9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56839"/>
            <a:ext cx="8375856" cy="35071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0C374B6-5F34-4DC4-B711-831EF9E8A4F8}"/>
              </a:ext>
            </a:extLst>
          </p:cNvPr>
          <p:cNvSpPr txBox="1"/>
          <p:nvPr/>
        </p:nvSpPr>
        <p:spPr>
          <a:xfrm>
            <a:off x="1547664" y="5475189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2E3033"/>
                </a:solidFill>
                <a:effectLst/>
              </a:rPr>
              <a:t>决策超平面</a:t>
            </a:r>
            <a:r>
              <a:rPr lang="en-US" altLang="zh-CN" sz="1800" b="0" i="0" dirty="0" err="1">
                <a:solidFill>
                  <a:srgbClr val="2E3033"/>
                </a:solidFill>
                <a:effectLst/>
              </a:rPr>
              <a:t>wx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1621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二项逻辑斯蒂回归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Binomial logistic regression model</a:t>
            </a:r>
          </a:p>
          <a:p>
            <a:pPr lvl="1"/>
            <a:r>
              <a:rPr lang="zh-CN" altLang="en-US" sz="2000" dirty="0"/>
              <a:t>由条件概率</a:t>
            </a:r>
            <a:r>
              <a:rPr lang="en-US" altLang="zh-CN" sz="2000" dirty="0"/>
              <a:t>P(Y|X)</a:t>
            </a:r>
            <a:r>
              <a:rPr lang="zh-CN" altLang="en-US" sz="2000" dirty="0"/>
              <a:t>表示的分类模型</a:t>
            </a:r>
            <a:endParaRPr lang="en-US" altLang="zh-CN" sz="2000" dirty="0"/>
          </a:p>
          <a:p>
            <a:pPr lvl="1"/>
            <a:r>
              <a:rPr lang="zh-CN" altLang="en-US" sz="2000" dirty="0"/>
              <a:t>形式化为</a:t>
            </a:r>
            <a:r>
              <a:rPr lang="en-US" altLang="zh-CN" sz="2000" dirty="0"/>
              <a:t>logistic distribution</a:t>
            </a:r>
          </a:p>
          <a:p>
            <a:pPr lvl="1"/>
            <a:r>
              <a:rPr lang="en-US" altLang="zh-CN" sz="2000" dirty="0"/>
              <a:t>X</a:t>
            </a:r>
            <a:r>
              <a:rPr lang="zh-CN" altLang="en-US" sz="2000" dirty="0"/>
              <a:t>取实数，</a:t>
            </a:r>
            <a:r>
              <a:rPr lang="en-US" altLang="zh-CN" sz="2000" dirty="0"/>
              <a:t>Y</a:t>
            </a:r>
            <a:r>
              <a:rPr lang="zh-CN" altLang="en-US" sz="2000" dirty="0"/>
              <a:t>取值</a:t>
            </a:r>
            <a:r>
              <a:rPr lang="en-US" altLang="zh-CN" sz="2000" dirty="0"/>
              <a:t>1,0</a:t>
            </a:r>
          </a:p>
          <a:p>
            <a:endParaRPr lang="en-US" altLang="zh-CN" sz="2000" dirty="0"/>
          </a:p>
          <a:p>
            <a:pPr lvl="1"/>
            <a:endParaRPr lang="en-US" altLang="zh-CN" sz="1800" dirty="0">
              <a:latin typeface="+mn-ea"/>
            </a:endParaRPr>
          </a:p>
          <a:p>
            <a:pPr marL="457200" lvl="1" indent="0">
              <a:buNone/>
            </a:pPr>
            <a:endParaRPr lang="en-US" altLang="zh-CN" sz="1800" dirty="0">
              <a:latin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F13CD9-BEA4-4D84-91AC-DC773F7E4B8F}"/>
              </a:ext>
            </a:extLst>
          </p:cNvPr>
          <p:cNvGrpSpPr/>
          <p:nvPr/>
        </p:nvGrpSpPr>
        <p:grpSpPr>
          <a:xfrm>
            <a:off x="427214" y="3014548"/>
            <a:ext cx="8259586" cy="2936553"/>
            <a:chOff x="1636578" y="3869309"/>
            <a:chExt cx="8259586" cy="29365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5BF2A6B-E816-4BDB-B4E9-9822B6D7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578" y="3869310"/>
              <a:ext cx="3739342" cy="16534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右箭头 3">
              <a:extLst>
                <a:ext uri="{FF2B5EF4-FFF2-40B4-BE49-F238E27FC236}">
                  <a16:creationId xmlns:a16="http://schemas.microsoft.com/office/drawing/2014/main" id="{A1D93E08-3108-41FD-B174-45BAB3250106}"/>
                </a:ext>
              </a:extLst>
            </p:cNvPr>
            <p:cNvSpPr/>
            <p:nvPr/>
          </p:nvSpPr>
          <p:spPr>
            <a:xfrm>
              <a:off x="5663952" y="4589389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6D86DBA1-DD8C-4F8F-9254-FF3A097F1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032" y="3869309"/>
              <a:ext cx="3512132" cy="1728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74BBA535-72BD-4E32-88AB-442990FB4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798" y="5725742"/>
              <a:ext cx="1207765" cy="447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2C81015-2EF6-4CA3-8AB4-9FF63B5FD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52" y="5742160"/>
              <a:ext cx="2184858" cy="431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04376AE9-7ED2-4724-B4CD-EC4A67F77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513" y="6373814"/>
              <a:ext cx="3010835" cy="43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下箭头 4">
              <a:extLst>
                <a:ext uri="{FF2B5EF4-FFF2-40B4-BE49-F238E27FC236}">
                  <a16:creationId xmlns:a16="http://schemas.microsoft.com/office/drawing/2014/main" id="{70A1A2E0-316F-4951-AF4D-B0B0855C75DD}"/>
                </a:ext>
              </a:extLst>
            </p:cNvPr>
            <p:cNvSpPr/>
            <p:nvPr/>
          </p:nvSpPr>
          <p:spPr>
            <a:xfrm flipV="1">
              <a:off x="5801299" y="5006079"/>
              <a:ext cx="212640" cy="51668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702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二项逻辑斯蒂回归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+mj-lt"/>
              </a:rPr>
              <a:t>事件的几率</a:t>
            </a:r>
            <a:r>
              <a:rPr lang="en-US" altLang="zh-CN" sz="2400" dirty="0">
                <a:latin typeface="+mj-lt"/>
              </a:rPr>
              <a:t>odds</a:t>
            </a:r>
            <a:r>
              <a:rPr lang="zh-CN" altLang="en-US" sz="2400" dirty="0">
                <a:latin typeface="+mj-lt"/>
              </a:rPr>
              <a:t>：事件发生与事件不发生的概率之比为</a:t>
            </a:r>
            <a:endParaRPr lang="en-US" altLang="zh-CN" sz="2400" dirty="0">
              <a:latin typeface="+mj-lt"/>
            </a:endParaRPr>
          </a:p>
          <a:p>
            <a:endParaRPr lang="en-US" altLang="zh-CN" sz="2400" dirty="0">
              <a:latin typeface="+mj-lt"/>
            </a:endParaRPr>
          </a:p>
          <a:p>
            <a:endParaRPr lang="en-US" altLang="zh-CN" sz="2800" dirty="0">
              <a:latin typeface="+mj-lt"/>
            </a:endParaRPr>
          </a:p>
          <a:p>
            <a:pPr marL="400050" lvl="1" indent="0">
              <a:buNone/>
            </a:pPr>
            <a:r>
              <a:rPr lang="zh-CN" altLang="en-US" sz="1800" dirty="0"/>
              <a:t>称为事件的发生比</a:t>
            </a:r>
            <a:r>
              <a:rPr lang="en-US" altLang="zh-CN" sz="1800" dirty="0"/>
              <a:t>(the odds of experiencing an event),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zh-CN" altLang="en-US" sz="2000" dirty="0"/>
              <a:t>对数几率：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对逻辑斯蒂回归：</a:t>
            </a:r>
          </a:p>
          <a:p>
            <a:endParaRPr lang="en-US" altLang="zh-CN" sz="2400" dirty="0">
              <a:latin typeface="+mj-lt"/>
            </a:endParaRPr>
          </a:p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lvl="1"/>
            <a:endParaRPr lang="en-US" altLang="zh-CN" sz="1800" dirty="0">
              <a:latin typeface="+mn-ea"/>
            </a:endParaRPr>
          </a:p>
          <a:p>
            <a:pPr marL="457200" lvl="1" indent="0">
              <a:buNone/>
            </a:pPr>
            <a:endParaRPr lang="en-US" altLang="zh-CN" sz="1800" dirty="0">
              <a:latin typeface="+mn-ea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9C15CBE-A324-4185-94BE-0FEB5FF3D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28775"/>
            <a:ext cx="720080" cy="776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E12327A-DF1C-43D7-BFFD-158FF4669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28" y="3068960"/>
            <a:ext cx="27387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EA3E56-77AF-4C53-BDB2-2038A2749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04" y="4797152"/>
            <a:ext cx="336146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07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似然函数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逻辑分类器是由一组权值系数组成的，最关键的问题就是如何获取这组权值，通过极大似然函数估计获得，并且</a:t>
            </a:r>
            <a:r>
              <a:rPr lang="en-US" altLang="zh-CN" sz="2400" i="1" dirty="0" err="1"/>
              <a:t>Y</a:t>
            </a:r>
            <a:r>
              <a:rPr lang="en-US" altLang="zh-CN" sz="2400" dirty="0" err="1"/>
              <a:t>~</a:t>
            </a:r>
            <a:r>
              <a:rPr lang="en-US" altLang="zh-CN" sz="2400" i="1" dirty="0" err="1"/>
              <a:t>f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x</a:t>
            </a:r>
            <a:r>
              <a:rPr lang="en-US" altLang="zh-CN" sz="2400" dirty="0" err="1"/>
              <a:t>;</a:t>
            </a:r>
            <a:r>
              <a:rPr lang="en-US" altLang="zh-CN" sz="2400" i="1" dirty="0" err="1"/>
              <a:t>w</a:t>
            </a:r>
            <a:r>
              <a:rPr lang="en-US" altLang="zh-CN" sz="2400" dirty="0"/>
              <a:t>)</a:t>
            </a:r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似然函数</a:t>
            </a:r>
            <a:r>
              <a:rPr lang="zh-CN" altLang="en-US" sz="2400" dirty="0"/>
              <a:t>是统计模型中参数的函数。给定输出</a:t>
            </a:r>
            <a:r>
              <a:rPr lang="en-US" altLang="zh-CN" sz="2400" dirty="0"/>
              <a:t>x</a:t>
            </a:r>
            <a:r>
              <a:rPr lang="zh-CN" altLang="en-US" sz="2400" dirty="0"/>
              <a:t>时，关于参数</a:t>
            </a:r>
            <a:r>
              <a:rPr lang="en-US" altLang="zh-CN" sz="2400" dirty="0"/>
              <a:t>θ</a:t>
            </a:r>
            <a:r>
              <a:rPr lang="zh-CN" altLang="en-US" sz="2400" dirty="0"/>
              <a:t>的似然函数</a:t>
            </a:r>
            <a:r>
              <a:rPr lang="en-US" altLang="zh-CN" sz="2400" dirty="0"/>
              <a:t>L(</a:t>
            </a:r>
            <a:r>
              <a:rPr lang="en-US" altLang="zh-CN" sz="2400" dirty="0" err="1"/>
              <a:t>θ|x</a:t>
            </a:r>
            <a:r>
              <a:rPr lang="en-US" altLang="zh-CN" sz="2400" dirty="0"/>
              <a:t>)</a:t>
            </a:r>
            <a:r>
              <a:rPr lang="zh-CN" altLang="en-US" sz="2400" dirty="0"/>
              <a:t>（在数值上）等于给定参数</a:t>
            </a:r>
            <a:r>
              <a:rPr lang="en-US" altLang="zh-CN" sz="2400" dirty="0"/>
              <a:t>θ</a:t>
            </a:r>
            <a:r>
              <a:rPr lang="zh-CN" altLang="en-US" sz="2400" dirty="0"/>
              <a:t>后变量</a:t>
            </a:r>
            <a:r>
              <a:rPr lang="en-US" altLang="zh-CN" sz="2400" dirty="0"/>
              <a:t>X</a:t>
            </a:r>
            <a:r>
              <a:rPr lang="zh-CN" altLang="en-US" sz="2400" dirty="0"/>
              <a:t>的概率：</a:t>
            </a:r>
            <a:r>
              <a:rPr lang="en-US" altLang="zh-CN" sz="2400" dirty="0">
                <a:solidFill>
                  <a:srgbClr val="C00000"/>
                </a:solidFill>
              </a:rPr>
              <a:t>L(</a:t>
            </a:r>
            <a:r>
              <a:rPr lang="en-US" altLang="zh-CN" sz="2400" dirty="0" err="1">
                <a:solidFill>
                  <a:srgbClr val="C00000"/>
                </a:solidFill>
              </a:rPr>
              <a:t>θ|x</a:t>
            </a:r>
            <a:r>
              <a:rPr lang="en-US" altLang="zh-CN" sz="2400" dirty="0">
                <a:solidFill>
                  <a:srgbClr val="C00000"/>
                </a:solidFill>
              </a:rPr>
              <a:t>)=P(X=</a:t>
            </a:r>
            <a:r>
              <a:rPr lang="en-US" altLang="zh-CN" sz="2400" dirty="0" err="1">
                <a:solidFill>
                  <a:srgbClr val="C00000"/>
                </a:solidFill>
              </a:rPr>
              <a:t>x|θ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似然函数的重要性不是它的取值，而是当参数变化时概率密度函数到底是变大还是变小。</a:t>
            </a:r>
          </a:p>
          <a:p>
            <a:r>
              <a:rPr lang="zh-CN" altLang="en-US" sz="2400" dirty="0"/>
              <a:t>极大似然函数：似然函数取得最大值表示相应的参数能够使得统计模型最为合理。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767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似然函数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8"/>
            <a:ext cx="8507288" cy="522383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那么对于上述</a:t>
            </a:r>
            <a:r>
              <a:rPr lang="en-US" altLang="zh-CN" sz="2400" i="1" dirty="0"/>
              <a:t>m</a:t>
            </a:r>
            <a:r>
              <a:rPr lang="zh-CN" altLang="en-US" sz="2400" dirty="0"/>
              <a:t>个观测事件，设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其联合概率密度函数，即似然函数为：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目标：求出使这一似然函数的值最大的参数估计</a:t>
            </a:r>
            <a:r>
              <a:rPr lang="en-US" altLang="zh-CN" sz="2400" dirty="0"/>
              <a:t>w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,w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zh-CN" altLang="en-US" sz="2400" dirty="0"/>
              <a:t>，使得</a:t>
            </a:r>
            <a:r>
              <a:rPr lang="en-US" altLang="zh-CN" sz="2400" dirty="0"/>
              <a:t>L(w)</a:t>
            </a:r>
            <a:r>
              <a:rPr lang="zh-CN" altLang="en-US" sz="2400" dirty="0"/>
              <a:t>取得 最大值。</a:t>
            </a:r>
            <a:endParaRPr lang="en-US" altLang="zh-CN" sz="2400" dirty="0"/>
          </a:p>
          <a:p>
            <a:r>
              <a:rPr lang="zh-CN" altLang="en-US" sz="2400" dirty="0"/>
              <a:t>对</a:t>
            </a:r>
            <a:r>
              <a:rPr lang="en-US" altLang="zh-CN" sz="2400" dirty="0"/>
              <a:t>L(w)</a:t>
            </a:r>
            <a:r>
              <a:rPr lang="zh-CN" altLang="en-US" sz="2400" dirty="0"/>
              <a:t>取对数：</a:t>
            </a:r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D3889D2-88A8-476A-AC6A-A1E9368F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07" y="1657498"/>
            <a:ext cx="5518985" cy="409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7BAC9FD2-4DEF-4E88-8236-42D89C62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8534"/>
            <a:ext cx="3793856" cy="100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19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似然函数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8"/>
            <a:ext cx="8507288" cy="522383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对数似然函数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对</a:t>
            </a:r>
            <a:r>
              <a:rPr lang="en-US" altLang="zh-CN" sz="2400" dirty="0"/>
              <a:t>L(w)</a:t>
            </a:r>
            <a:r>
              <a:rPr lang="zh-CN" altLang="en-US" sz="2400" dirty="0"/>
              <a:t>求极大值，得到</a:t>
            </a:r>
            <a:r>
              <a:rPr lang="en-US" altLang="zh-CN" sz="2400" dirty="0"/>
              <a:t>w</a:t>
            </a:r>
            <a:r>
              <a:rPr lang="zh-CN" altLang="en-US" sz="2400" dirty="0"/>
              <a:t>的估计值。</a:t>
            </a:r>
            <a:endParaRPr lang="en-US" altLang="zh-CN" sz="2400" dirty="0"/>
          </a:p>
          <a:p>
            <a:r>
              <a:rPr lang="zh-CN" altLang="en-US" sz="2400" dirty="0"/>
              <a:t>通常采用梯度下降法及拟牛顿法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CFCD79B-5435-4835-8FA1-1248D0BF2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11227"/>
            <a:ext cx="5115710" cy="239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45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43A458-1281-45A8-8669-E6F19BDEB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最大似然估计</a:t>
            </a:r>
            <a:r>
              <a:rPr lang="en-US" altLang="zh-CN" sz="2400" dirty="0"/>
              <a:t>(maximum likelihood estimation, MLE)</a:t>
            </a:r>
            <a:r>
              <a:rPr lang="zh-CN" altLang="en-US" sz="2400" dirty="0"/>
              <a:t>一种重要而普遍的求估计量的方法。</a:t>
            </a:r>
            <a:r>
              <a:rPr lang="zh-CN" altLang="en-US" sz="2400" u="sng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最大似然法</a:t>
            </a:r>
            <a:r>
              <a:rPr lang="zh-CN" altLang="en-US" sz="2400" dirty="0"/>
              <a:t>明确地使用概率模型，其目标是寻找能够以较高概率产生观察数据。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zh-CN" sz="2400" dirty="0"/>
              <a:t>最大似然估计提供了当给定观察数据和数据模型，求解模型参数的方法，也就是说，</a:t>
            </a:r>
            <a:r>
              <a:rPr lang="zh-CN" altLang="en-US" sz="2400" u="sng" dirty="0">
                <a:solidFill>
                  <a:srgbClr val="FF0000"/>
                </a:solidFill>
              </a:rPr>
              <a:t>“模型已定，参数未知”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zh-CN" sz="2400" dirty="0"/>
              <a:t>举个例子来说，假设我们期望统计全国人口的身高，假定分口分布是服从正态分布的，但是该分布的参数，也就是均值和方差是未知的。那么我们可以通过采样的方法获取部分样本数据，然后通过最大似然估计求出正态分布的均值和方差参数</a:t>
            </a:r>
            <a:r>
              <a:rPr lang="zh-CN" altLang="zh-CN" sz="2400" dirty="0">
                <a:solidFill>
                  <a:srgbClr val="4D4D4D"/>
                </a:solidFill>
                <a:effectLst/>
                <a:latin typeface="+mn-ea"/>
                <a:cs typeface="Arial" panose="020B0604020202020204" pitchFamily="34" charset="0"/>
              </a:rPr>
              <a:t>。</a:t>
            </a:r>
            <a:endParaRPr lang="zh-CN" altLang="en-US" sz="4000" dirty="0">
              <a:latin typeface="+mn-ea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BA37F25-210D-40A9-A750-1F6C982D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latin typeface="仿宋" panose="02010609060101010101" pitchFamily="49" charset="-122"/>
                <a:ea typeface="仿宋" panose="02010609060101010101" pitchFamily="49" charset="-122"/>
              </a:rPr>
              <a:t>最大似然估计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258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latin typeface="仿宋" panose="02010609060101010101" pitchFamily="49" charset="-122"/>
                <a:ea typeface="仿宋" panose="02010609060101010101" pitchFamily="49" charset="-122"/>
              </a:rPr>
              <a:t>最大似然估计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8"/>
            <a:ext cx="8507288" cy="522383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似然函数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问题：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FCAD74-6293-48EC-8F34-9CDC5F85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32" y="1434649"/>
            <a:ext cx="5077747" cy="20541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FAED69-DE92-43C4-8FFE-217D29F0A1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76"/>
          <a:stretch/>
        </p:blipFill>
        <p:spPr>
          <a:xfrm>
            <a:off x="1424588" y="4274093"/>
            <a:ext cx="6675804" cy="10551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ED6BE7-5AFF-407D-BB99-A27BDEB88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4" y="543525"/>
            <a:ext cx="3214093" cy="7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4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latin typeface="仿宋" panose="02010609060101010101" pitchFamily="49" charset="-122"/>
                <a:ea typeface="仿宋" panose="02010609060101010101" pitchFamily="49" charset="-122"/>
              </a:rPr>
              <a:t>最大似然估计的优化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8"/>
            <a:ext cx="8507288" cy="522383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梯度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梯度下降方法：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CE801-15FB-42B5-BEA5-2998A585E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68" y="1556792"/>
            <a:ext cx="7062663" cy="24691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BCC520-26FE-4640-A56A-09C08C28D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780453"/>
            <a:ext cx="4608512" cy="10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3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  <a:spcAft>
                <a:spcPts val="0"/>
              </a:spcAft>
            </a:pPr>
            <a:r>
              <a:rPr lang="zh-CN" altLang="en-US" sz="3200" b="1" kern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提纲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逻辑回归模型</a:t>
            </a:r>
            <a:endParaRPr lang="en-US" altLang="zh-CN" sz="2800" dirty="0"/>
          </a:p>
          <a:p>
            <a:r>
              <a:rPr lang="zh-CN" altLang="en-US" sz="2800" dirty="0"/>
              <a:t>似然函数</a:t>
            </a:r>
            <a:endParaRPr lang="en-US" altLang="zh-CN" sz="2800" dirty="0"/>
          </a:p>
          <a:p>
            <a:r>
              <a:rPr lang="zh-CN" altLang="en-US" sz="2800" dirty="0"/>
              <a:t>最大似然估计</a:t>
            </a:r>
            <a:endParaRPr lang="en-US" altLang="zh-CN" sz="2800" dirty="0"/>
          </a:p>
          <a:p>
            <a:r>
              <a:rPr lang="zh-CN" altLang="en-US" sz="2800" dirty="0"/>
              <a:t>多分类逻辑回归</a:t>
            </a:r>
            <a:endParaRPr lang="en-US" altLang="zh-CN" sz="2800" dirty="0"/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4AF7B23-68A6-4209-A303-2F71F9AD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latin typeface="仿宋" panose="02010609060101010101" pitchFamily="49" charset="-122"/>
                <a:ea typeface="仿宋" panose="02010609060101010101" pitchFamily="49" charset="-122"/>
              </a:rPr>
              <a:t>代价函数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A2F7089-2BE3-46C1-8F42-D34EC73A8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71" y="4283668"/>
            <a:ext cx="6104816" cy="22416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D956F2E-4724-47D1-A3B7-F58BD31EBECD}"/>
              </a:ext>
            </a:extLst>
          </p:cNvPr>
          <p:cNvSpPr txBox="1"/>
          <p:nvPr/>
        </p:nvSpPr>
        <p:spPr>
          <a:xfrm>
            <a:off x="539552" y="1143000"/>
            <a:ext cx="4572000" cy="4450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最小化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梯度：</a:t>
            </a:r>
            <a:endParaRPr lang="en-US" altLang="zh-CN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正则化</a:t>
            </a:r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sym typeface="Wingdings" panose="05000000000000000000" pitchFamily="2" charset="2"/>
              </a:rPr>
              <a:t>（防止过拟合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）：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梯度：</a:t>
            </a:r>
            <a:endParaRPr lang="zh-CN" altLang="en-US" dirty="0"/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80FFCC3A-A947-4944-B193-E31621F6C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36" y="1347386"/>
            <a:ext cx="6117064" cy="2364782"/>
          </a:xfrm>
        </p:spPr>
      </p:pic>
    </p:spTree>
    <p:extLst>
      <p:ext uri="{BB962C8B-B14F-4D97-AF65-F5344CB8AC3E}">
        <p14:creationId xmlns:p14="http://schemas.microsoft.com/office/powerpoint/2010/main" val="300316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latin typeface="仿宋" panose="02010609060101010101" pitchFamily="49" charset="-122"/>
                <a:ea typeface="仿宋" panose="02010609060101010101" pitchFamily="49" charset="-122"/>
              </a:rPr>
              <a:t>最大似然估计的优化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pic>
        <p:nvPicPr>
          <p:cNvPr id="10" name="image20.png">
            <a:extLst>
              <a:ext uri="{FF2B5EF4-FFF2-40B4-BE49-F238E27FC236}">
                <a16:creationId xmlns:a16="http://schemas.microsoft.com/office/drawing/2014/main" id="{D46BFB6F-79D1-4113-A7A5-1AE2E8957BD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935" y="2226892"/>
            <a:ext cx="8406130" cy="33007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D74B9B0-16B1-41E2-971D-F0EE1B1263C5}"/>
              </a:ext>
            </a:extLst>
          </p:cNvPr>
          <p:cNvSpPr txBox="1"/>
          <p:nvPr/>
        </p:nvSpPr>
        <p:spPr>
          <a:xfrm>
            <a:off x="6156176" y="1687753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随机梯度下降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16686B-D411-406D-B6A7-D481F59353FD}"/>
              </a:ext>
            </a:extLst>
          </p:cNvPr>
          <p:cNvSpPr txBox="1"/>
          <p:nvPr/>
        </p:nvSpPr>
        <p:spPr>
          <a:xfrm>
            <a:off x="1835696" y="1677484"/>
            <a:ext cx="12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梯度下降</a:t>
            </a:r>
          </a:p>
        </p:txBody>
      </p:sp>
    </p:spTree>
    <p:extLst>
      <p:ext uri="{BB962C8B-B14F-4D97-AF65-F5344CB8AC3E}">
        <p14:creationId xmlns:p14="http://schemas.microsoft.com/office/powerpoint/2010/main" val="248329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多分类问题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+mj-lt"/>
              </a:rPr>
              <a:t>二分类学习方法直接推广到多分类</a:t>
            </a:r>
            <a:endParaRPr lang="en-US" altLang="zh-CN" sz="2400" dirty="0">
              <a:latin typeface="+mj-lt"/>
            </a:endParaRPr>
          </a:p>
          <a:p>
            <a:r>
              <a:rPr lang="zh-CN" altLang="en-US" sz="2400" dirty="0">
                <a:latin typeface="+mj-lt"/>
              </a:rPr>
              <a:t>基本思想：拆解法，将多分类任务拆为若干个二分类任务求解</a:t>
            </a:r>
            <a:endParaRPr lang="en-US" altLang="zh-CN" sz="2400" dirty="0">
              <a:latin typeface="+mj-lt"/>
            </a:endParaRPr>
          </a:p>
          <a:p>
            <a:pPr lvl="1"/>
            <a:r>
              <a:rPr lang="zh-CN" altLang="en-US" sz="2000" dirty="0">
                <a:latin typeface="+mj-lt"/>
              </a:rPr>
              <a:t>一对一</a:t>
            </a:r>
            <a:r>
              <a:rPr lang="en-US" altLang="zh-CN" sz="2000" dirty="0">
                <a:latin typeface="+mj-lt"/>
              </a:rPr>
              <a:t>(one vs one)</a:t>
            </a:r>
          </a:p>
          <a:p>
            <a:pPr lvl="1"/>
            <a:r>
              <a:rPr lang="zh-CN" altLang="en-US" sz="2000" dirty="0">
                <a:latin typeface="+mj-lt"/>
              </a:rPr>
              <a:t>一对多 </a:t>
            </a:r>
            <a:r>
              <a:rPr lang="en-US" altLang="zh-CN" sz="2000" dirty="0">
                <a:latin typeface="+mj-lt"/>
              </a:rPr>
              <a:t>(one vs rest)</a:t>
            </a:r>
          </a:p>
          <a:p>
            <a:pPr lvl="1"/>
            <a:endParaRPr lang="en-US" altLang="zh-CN" sz="1600" dirty="0"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CA878A-5225-4B6C-881B-E457851BB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12976"/>
            <a:ext cx="6088732" cy="35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91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多分类问题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逻辑回归解决</a:t>
            </a:r>
            <a:r>
              <a:rPr lang="zh-CN" altLang="en-US" sz="2400" dirty="0">
                <a:solidFill>
                  <a:srgbClr val="4D4D4D"/>
                </a:solidFill>
                <a:latin typeface="-apple-system"/>
              </a:rPr>
              <a:t>多分类问题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？</a:t>
            </a:r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lvl="1"/>
            <a:r>
              <a:rPr lang="zh-CN" altLang="en-US" sz="2000" dirty="0"/>
              <a:t>一对多</a:t>
            </a:r>
            <a:endParaRPr lang="en-US" altLang="zh-CN" sz="2000" dirty="0"/>
          </a:p>
          <a:p>
            <a:pPr lvl="1"/>
            <a:endParaRPr lang="en-US" altLang="zh-CN" sz="1600" dirty="0">
              <a:latin typeface="+mn-ea"/>
            </a:endParaRPr>
          </a:p>
          <a:p>
            <a:pPr lvl="1"/>
            <a:endParaRPr lang="en-US" altLang="zh-CN" sz="1600" dirty="0">
              <a:latin typeface="+mn-ea"/>
            </a:endParaRPr>
          </a:p>
          <a:p>
            <a:pPr lvl="1"/>
            <a:endParaRPr lang="en-US" altLang="zh-CN" sz="1600" dirty="0">
              <a:latin typeface="+mn-ea"/>
            </a:endParaRPr>
          </a:p>
          <a:p>
            <a:pPr lvl="1"/>
            <a:endParaRPr lang="en-US" altLang="zh-CN" sz="16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E792A-499E-422D-BD89-E0EDD0821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4932040" y="666953"/>
            <a:ext cx="2553072" cy="267652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7853A2-0FFA-47A8-B6AB-AEFE26DD2F10}"/>
              </a:ext>
            </a:extLst>
          </p:cNvPr>
          <p:cNvGrpSpPr/>
          <p:nvPr/>
        </p:nvGrpSpPr>
        <p:grpSpPr>
          <a:xfrm>
            <a:off x="457200" y="3349621"/>
            <a:ext cx="8157870" cy="1981200"/>
            <a:chOff x="785812" y="4010432"/>
            <a:chExt cx="8157870" cy="19812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4B62F0-9A14-4AF8-8B51-FA8C95BC2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12" y="4010432"/>
              <a:ext cx="7572375" cy="19812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3F89F51-9B1C-45A1-AE62-D6695764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194250"/>
              <a:ext cx="987306" cy="827029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A2B19E8-6B8A-479B-8511-C7421F1AD8FC}"/>
              </a:ext>
            </a:extLst>
          </p:cNvPr>
          <p:cNvSpPr txBox="1"/>
          <p:nvPr/>
        </p:nvSpPr>
        <p:spPr>
          <a:xfrm>
            <a:off x="755576" y="53036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D4D4D"/>
                </a:solidFill>
                <a:latin typeface="-apple-system"/>
              </a:rPr>
              <a:t>模型</a:t>
            </a:r>
            <a:endParaRPr lang="zh-CN" altLang="en-US" sz="24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68FE8F-2950-40F1-987A-9CFB906ECC83}"/>
              </a:ext>
            </a:extLst>
          </p:cNvPr>
          <p:cNvGrpSpPr/>
          <p:nvPr/>
        </p:nvGrpSpPr>
        <p:grpSpPr>
          <a:xfrm>
            <a:off x="2987824" y="5683489"/>
            <a:ext cx="3814676" cy="542925"/>
            <a:chOff x="3491880" y="5573058"/>
            <a:chExt cx="3814676" cy="54292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1F658B0-D333-4F17-A719-E3A23C98A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573058"/>
              <a:ext cx="2390775" cy="54292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9337035-CBEE-4954-806B-7479FF7BC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595" y="5666652"/>
              <a:ext cx="1255961" cy="355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0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08B1E0-E938-479B-AE8F-C9F83195A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latin typeface="+mj-lt"/>
              </a:rPr>
              <a:t>逻辑函数的一种推广。它能将一个含任意实数的</a:t>
            </a:r>
            <a:r>
              <a:rPr lang="en-US" altLang="zh-CN" sz="2400" dirty="0">
                <a:latin typeface="+mj-lt"/>
              </a:rPr>
              <a:t>K</a:t>
            </a:r>
            <a:r>
              <a:rPr lang="zh-CN" altLang="en-US" sz="2400" dirty="0">
                <a:latin typeface="+mj-lt"/>
              </a:rPr>
              <a:t>维向量</a:t>
            </a:r>
            <a:r>
              <a:rPr lang="en-US" altLang="zh-CN" sz="2400" dirty="0">
                <a:latin typeface="+mj-lt"/>
              </a:rPr>
              <a:t>z“</a:t>
            </a:r>
            <a:r>
              <a:rPr lang="zh-CN" altLang="en-US" sz="2400" dirty="0">
                <a:latin typeface="+mj-lt"/>
              </a:rPr>
              <a:t>压缩”到另一个</a:t>
            </a:r>
            <a:r>
              <a:rPr lang="en-US" altLang="zh-CN" sz="2400" dirty="0">
                <a:latin typeface="+mj-lt"/>
              </a:rPr>
              <a:t>K</a:t>
            </a:r>
            <a:r>
              <a:rPr lang="zh-CN" altLang="en-US" sz="2400" dirty="0">
                <a:latin typeface="+mj-lt"/>
              </a:rPr>
              <a:t>维实向量</a:t>
            </a:r>
            <a:r>
              <a:rPr lang="en-US" altLang="zh-CN" sz="2400" dirty="0">
                <a:latin typeface="+mj-lt"/>
              </a:rPr>
              <a:t>σ(z)</a:t>
            </a:r>
            <a:r>
              <a:rPr lang="zh-CN" altLang="en-US" sz="2400" dirty="0">
                <a:latin typeface="+mj-lt"/>
              </a:rPr>
              <a:t>中，使得每一个元素的范围都在</a:t>
            </a:r>
            <a:r>
              <a:rPr lang="en-US" altLang="zh-CN" sz="2400" dirty="0">
                <a:latin typeface="+mj-lt"/>
              </a:rPr>
              <a:t>(0,1)</a:t>
            </a:r>
            <a:r>
              <a:rPr lang="zh-CN" altLang="en-US" sz="2400" dirty="0">
                <a:latin typeface="+mj-lt"/>
              </a:rPr>
              <a:t>之间，并且所有元素的和为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j-lt"/>
              </a:rPr>
              <a:t>。该函数多于多分类问题中。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701A2C0-BE42-4EDF-B6F1-060CED91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en-US" altLang="zh-CN" sz="3200" b="1" kern="0" dirty="0" err="1">
                <a:ea typeface="仿宋" panose="02010609060101010101" pitchFamily="49" charset="-122"/>
              </a:rPr>
              <a:t>Softmax</a:t>
            </a:r>
            <a:r>
              <a:rPr lang="zh-CN" altLang="en-US" sz="3200" b="1" kern="0" dirty="0">
                <a:ea typeface="仿宋" panose="02010609060101010101" pitchFamily="49" charset="-122"/>
              </a:rPr>
              <a:t>函数（归一化指数函数）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3B2C00-BAAA-42CE-9B33-3DA584282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68580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64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多分类逻辑回归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en-US" altLang="zh-CN" sz="2400" dirty="0" err="1"/>
              <a:t>Softmax</a:t>
            </a:r>
            <a:r>
              <a:rPr lang="zh-CN" altLang="en-US" sz="2400" dirty="0"/>
              <a:t>回归是多类别分类模型，也称为多类逻辑回归</a:t>
            </a:r>
            <a:endParaRPr lang="en-US" altLang="zh-CN" sz="2400" dirty="0"/>
          </a:p>
          <a:p>
            <a:r>
              <a:rPr lang="zh-CN" altLang="en-US" sz="2400" dirty="0"/>
              <a:t>在自然语言处理中，又被称为最大熵模型</a:t>
            </a:r>
            <a:endParaRPr lang="en-US" altLang="zh-CN" sz="2000" dirty="0">
              <a:latin typeface="+mn-ea"/>
            </a:endParaRPr>
          </a:p>
          <a:p>
            <a:pPr marL="457200" lvl="1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1971A8-2354-4609-B7A5-93CCBC47B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4" y="2414227"/>
            <a:ext cx="8329692" cy="31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66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多分类逻辑回归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设</a:t>
            </a:r>
            <a:r>
              <a:rPr lang="en-US" altLang="zh-CN" sz="2400" dirty="0"/>
              <a:t>Y</a:t>
            </a:r>
            <a:r>
              <a:rPr lang="zh-CN" altLang="en-US" sz="2400" dirty="0"/>
              <a:t>的取值集合为</a:t>
            </a:r>
            <a:endParaRPr lang="en-US" altLang="zh-CN" sz="2400" dirty="0"/>
          </a:p>
          <a:p>
            <a:endParaRPr lang="en-US" altLang="zh-CN" sz="2400" b="1" i="1" dirty="0"/>
          </a:p>
          <a:p>
            <a:endParaRPr lang="en-US" altLang="zh-CN" sz="2400" b="1" i="1" dirty="0"/>
          </a:p>
          <a:p>
            <a:r>
              <a:rPr lang="zh-CN" altLang="en-US" sz="2400" dirty="0"/>
              <a:t>多项</a:t>
            </a:r>
            <a:r>
              <a:rPr lang="en-US" altLang="zh-CN" sz="2400" dirty="0"/>
              <a:t>logistic</a:t>
            </a:r>
            <a:r>
              <a:rPr lang="zh-CN" altLang="en-US" sz="2400" dirty="0"/>
              <a:t>回归模型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完备表达式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参数</a:t>
            </a:r>
            <a:endParaRPr lang="en-US" altLang="zh-CN" sz="2400" dirty="0"/>
          </a:p>
          <a:p>
            <a:pPr lvl="1"/>
            <a:endParaRPr lang="en-US" altLang="zh-CN" sz="2000" dirty="0">
              <a:latin typeface="+mn-ea"/>
            </a:endParaRPr>
          </a:p>
          <a:p>
            <a:pPr marL="457200" lvl="1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CD7C2B-D067-4C2E-91AC-654DED70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567" y="1529916"/>
            <a:ext cx="1412465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8E41A1-848A-46A0-B62E-17E1C5688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8" t="35040" r="25977" b="10330"/>
          <a:stretch/>
        </p:blipFill>
        <p:spPr>
          <a:xfrm>
            <a:off x="4499992" y="1564335"/>
            <a:ext cx="217353" cy="24109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73E3E53-ADE3-4E6D-812E-6C7D6AEB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727333"/>
            <a:ext cx="4727575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37.jpeg">
            <a:extLst>
              <a:ext uri="{FF2B5EF4-FFF2-40B4-BE49-F238E27FC236}">
                <a16:creationId xmlns:a16="http://schemas.microsoft.com/office/drawing/2014/main" id="{DD966CB1-A3E2-4833-A264-6DDC72D271F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9752" y="4905378"/>
            <a:ext cx="5112567" cy="1207028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A8B4FBCD-55C2-43D3-98A9-14431839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93" y="6381328"/>
            <a:ext cx="650562" cy="30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551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最大似然估计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对数似然估计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lvl="1"/>
            <a:endParaRPr lang="en-US" altLang="zh-CN" sz="2000" dirty="0">
              <a:latin typeface="+mn-ea"/>
            </a:endParaRPr>
          </a:p>
          <a:p>
            <a:pPr marL="457200" lvl="1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9CB786B-ADF1-4EF1-83C9-FA46E818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58200"/>
            <a:ext cx="6164068" cy="47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91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最大似然估计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9"/>
            <a:ext cx="8229600" cy="198347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梯度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lvl="1"/>
            <a:endParaRPr lang="en-US" altLang="zh-CN" sz="2000" dirty="0">
              <a:latin typeface="+mn-ea"/>
            </a:endParaRPr>
          </a:p>
          <a:p>
            <a:pPr marL="457200" lvl="1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C80C3B-23FB-4E28-99F8-461B63A50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4"/>
          <a:stretch/>
        </p:blipFill>
        <p:spPr>
          <a:xfrm>
            <a:off x="1038166" y="1628800"/>
            <a:ext cx="6768752" cy="27853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79262D-F8E2-42F6-8D6C-9BCCFE1AF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25" y="4664895"/>
            <a:ext cx="2869307" cy="577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BD9323-3070-4DEE-B49C-EEAFC63BA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41" y="4579190"/>
            <a:ext cx="4200000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1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506C0C-3A21-4A9D-962F-D1D1C90D6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7" y="1380938"/>
            <a:ext cx="3971925" cy="5810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C06515DB-20E1-45E8-8D71-BA06079E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代价函数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55227D-F5B6-4D4F-9C4E-2883229B23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5323773" cy="37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7382626-CBA4-4283-85D3-95EAE3CD1AC2}"/>
              </a:ext>
            </a:extLst>
          </p:cNvPr>
          <p:cNvSpPr txBox="1"/>
          <p:nvPr/>
        </p:nvSpPr>
        <p:spPr>
          <a:xfrm>
            <a:off x="395536" y="958322"/>
            <a:ext cx="4572000" cy="179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代价函数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梯度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80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  <a:spcAft>
                <a:spcPts val="0"/>
              </a:spcAft>
            </a:pPr>
            <a:r>
              <a:rPr lang="zh-CN" altLang="en-US" sz="3200" b="1" kern="0" dirty="0">
                <a:ea typeface="仿宋" panose="02010609060101010101" pitchFamily="49" charset="-122"/>
              </a:rPr>
              <a:t>线性</a:t>
            </a:r>
            <a:r>
              <a:rPr lang="zh-CN" altLang="en-US" sz="3200" b="1" kern="0" dirty="0">
                <a:effectLst/>
                <a:ea typeface="仿宋" panose="02010609060101010101" pitchFamily="49" charset="-122"/>
              </a:rPr>
              <a:t>回归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E41F26-24B9-461A-843B-70C64E7D7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5843493"/>
            <a:ext cx="4800600" cy="457200"/>
          </a:xfrm>
        </p:spPr>
      </p:pic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CDCEB324-3571-403A-9E65-6E32A84E4A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219446"/>
              </p:ext>
            </p:extLst>
          </p:nvPr>
        </p:nvGraphicFramePr>
        <p:xfrm>
          <a:off x="1259632" y="1867646"/>
          <a:ext cx="2016224" cy="2520280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面积</a:t>
                      </a:r>
                      <a:r>
                        <a:rPr lang="en-US" altLang="zh-CN" sz="2000" dirty="0"/>
                        <a:t>(</a:t>
                      </a:r>
                      <a:r>
                        <a:rPr lang="en-US" sz="2000" dirty="0"/>
                        <a:t>m^2)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销售价钱（万元）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123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250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sz="2000"/>
                        <a:t>150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sz="2000"/>
                        <a:t>87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160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sz="2000"/>
                        <a:t>102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sz="2000"/>
                        <a:t>…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…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Picture 4" descr="http://images.cnblogs.com/cnblogs_com/jerrylead/201103/201103052209048164.png">
            <a:extLst>
              <a:ext uri="{FF2B5EF4-FFF2-40B4-BE49-F238E27FC236}">
                <a16:creationId xmlns:a16="http://schemas.microsoft.com/office/drawing/2014/main" id="{09654962-68C6-4DC8-AD65-79A2C759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34" y="3163791"/>
            <a:ext cx="2835732" cy="196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mages.cnblogs.com/cnblogs_com/jerrylead/201103/201103052209024185.png">
            <a:extLst>
              <a:ext uri="{FF2B5EF4-FFF2-40B4-BE49-F238E27FC236}">
                <a16:creationId xmlns:a16="http://schemas.microsoft.com/office/drawing/2014/main" id="{216686B6-9B38-446A-B720-7893DAF33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001" y="1114333"/>
            <a:ext cx="3024336" cy="195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887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06515DB-20E1-45E8-8D71-BA06079E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权重衰减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382626-CBA4-4283-85D3-95EAE3CD1AC2}"/>
              </a:ext>
            </a:extLst>
          </p:cNvPr>
          <p:cNvSpPr txBox="1"/>
          <p:nvPr/>
        </p:nvSpPr>
        <p:spPr>
          <a:xfrm>
            <a:off x="395536" y="958322"/>
            <a:ext cx="8640960" cy="3342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代价函数</a:t>
            </a:r>
            <a:endParaRPr lang="en-US" altLang="zh-CN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代价函数就变成了严格的凸函数，这样就可以保证得到唯一的解了。 此时的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Hessian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矩阵变为可逆矩阵，并且因为代价函数是凸函数，梯度下降法和牛顿法等算法可以保证收敛到全局最优解。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4FBD54-7126-42FB-93BD-5678EEE54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5" y="1658494"/>
            <a:ext cx="7956376" cy="8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0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426A7DB-934B-46D6-AD06-822DABB340AD}"/>
              </a:ext>
            </a:extLst>
          </p:cNvPr>
          <p:cNvSpPr txBox="1"/>
          <p:nvPr/>
        </p:nvSpPr>
        <p:spPr>
          <a:xfrm>
            <a:off x="3347864" y="2924944"/>
            <a:ext cx="1781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0" i="0" dirty="0">
                <a:solidFill>
                  <a:srgbClr val="002060"/>
                </a:solidFill>
                <a:effectLst/>
                <a:latin typeface="+mj-lt"/>
              </a:rPr>
              <a:t>Q&amp;A</a:t>
            </a:r>
            <a:r>
              <a:rPr lang="en-US" altLang="zh-CN" sz="6000" dirty="0">
                <a:solidFill>
                  <a:srgbClr val="002060"/>
                </a:solidFill>
                <a:latin typeface="+mj-lt"/>
              </a:rPr>
              <a:t>?</a:t>
            </a:r>
            <a:endParaRPr lang="zh-CN" altLang="en-US" sz="6000" dirty="0">
              <a:solidFill>
                <a:srgbClr val="00206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E1EBE-7751-4907-9BE2-936EA122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2563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形式：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广义线性模型：</a:t>
            </a:r>
            <a:endParaRPr lang="en-US" altLang="zh-CN" sz="2400" dirty="0"/>
          </a:p>
          <a:p>
            <a:pPr lvl="1"/>
            <a:r>
              <a:rPr lang="en-US" altLang="zh-CN" sz="2000" dirty="0"/>
              <a:t>G</a:t>
            </a:r>
            <a:r>
              <a:rPr lang="zh-CN" altLang="en-US" sz="2000" dirty="0"/>
              <a:t>是联系函数</a:t>
            </a:r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18" name="矩形 17"/>
          <p:cNvSpPr/>
          <p:nvPr/>
        </p:nvSpPr>
        <p:spPr>
          <a:xfrm>
            <a:off x="4788024" y="4329881"/>
            <a:ext cx="540060" cy="825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5451D2DB-CD96-4C71-9450-906152AAC1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对数线性回归</a:t>
            </a:r>
            <a:endParaRPr lang="zh-CN" altLang="zh-CN" sz="3200" b="1" kern="0" dirty="0">
              <a:ea typeface="仿宋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55CE45-2104-493E-BAE0-EAF915A02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42128"/>
            <a:ext cx="2520280" cy="747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9D439E-84AB-41E4-A473-D264936D3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613156"/>
            <a:ext cx="4580952" cy="3552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162408-1B49-466A-96CD-F42081CE2D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1" b="23474"/>
          <a:stretch/>
        </p:blipFill>
        <p:spPr>
          <a:xfrm>
            <a:off x="2699792" y="5339447"/>
            <a:ext cx="3070161" cy="5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7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  <a:spcAft>
                <a:spcPts val="0"/>
              </a:spcAft>
            </a:pPr>
            <a:r>
              <a:rPr lang="zh-CN" altLang="en-US" sz="3200" b="1" kern="0" dirty="0">
                <a:effectLst/>
                <a:ea typeface="仿宋" panose="02010609060101010101" pitchFamily="49" charset="-122"/>
              </a:rPr>
              <a:t>例子 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8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通过回归任务来预测人体内肿瘤的大小，取一个平均值作为阈值，假如平均值为</a:t>
            </a:r>
            <a:r>
              <a:rPr lang="en-US" altLang="zh-CN" sz="2400" dirty="0"/>
              <a:t>y</a:t>
            </a:r>
            <a:r>
              <a:rPr lang="zh-CN" altLang="en-US" sz="2400" dirty="0"/>
              <a:t>，肿瘤大小超过</a:t>
            </a:r>
            <a:r>
              <a:rPr lang="en-US" altLang="zh-CN" sz="2400" dirty="0"/>
              <a:t>y</a:t>
            </a:r>
            <a:r>
              <a:rPr lang="zh-CN" altLang="en-US" sz="2400" dirty="0"/>
              <a:t>为恶心肿瘤，无肿瘤或大小小于</a:t>
            </a:r>
            <a:r>
              <a:rPr lang="en-US" altLang="zh-CN" sz="2400" dirty="0"/>
              <a:t>y</a:t>
            </a:r>
            <a:r>
              <a:rPr lang="zh-CN" altLang="en-US" sz="2400" dirty="0"/>
              <a:t>的，为非恶性。这样通过线性回归加设定阈值的办法，就可以完成一个简单的二分类任务。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00A0A2-247E-404C-BE10-9CCB745A5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0" y="3176842"/>
            <a:ext cx="6732240" cy="29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9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  <a:spcAft>
                <a:spcPts val="0"/>
              </a:spcAft>
            </a:pPr>
            <a:r>
              <a:rPr lang="zh-CN" altLang="en-US" sz="3200" b="1" kern="0" dirty="0">
                <a:effectLst/>
                <a:ea typeface="仿宋" panose="02010609060101010101" pitchFamily="49" charset="-122"/>
              </a:rPr>
              <a:t>例子 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8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如果有一个超大的肿瘤在我们的例子中，阈值就很难设定。加入还是取平均大小为阈值，则会出现下图的情况</a:t>
            </a:r>
            <a:r>
              <a:rPr lang="en-US" altLang="zh-CN" sz="2400" dirty="0"/>
              <a:t>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E69966-DE8A-44A0-9A74-C1BF59914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7020272" cy="32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3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  <a:spcAft>
                <a:spcPts val="0"/>
              </a:spcAft>
            </a:pPr>
            <a:r>
              <a:rPr lang="zh-CN" altLang="en-US" sz="3200" b="1" kern="0" dirty="0">
                <a:effectLst/>
                <a:ea typeface="仿宋" panose="02010609060101010101" pitchFamily="49" charset="-122"/>
              </a:rPr>
              <a:t>例子 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8"/>
            <a:ext cx="8229600" cy="4525963"/>
          </a:xfrm>
        </p:spPr>
        <p:txBody>
          <a:bodyPr>
            <a:noAutofit/>
          </a:bodyPr>
          <a:lstStyle/>
          <a:p>
            <a:pPr algn="l"/>
            <a:r>
              <a:rPr lang="en-US" altLang="zh-CN" sz="2400" dirty="0"/>
              <a:t>1-</a:t>
            </a:r>
            <a:r>
              <a:rPr lang="zh-CN" altLang="en-US" sz="2400" dirty="0"/>
              <a:t>找到一个办法解决掉回归的函数严重受离群值影响的办法。</a:t>
            </a:r>
            <a:endParaRPr lang="en-US" altLang="zh-CN" sz="2400" dirty="0"/>
          </a:p>
          <a:p>
            <a:pPr algn="l"/>
            <a:r>
              <a:rPr lang="en-US" altLang="zh-CN" sz="2400" dirty="0"/>
              <a:t>2-</a:t>
            </a:r>
            <a:r>
              <a:rPr lang="zh-CN" altLang="en-US" sz="2400" dirty="0"/>
              <a:t>选定一个阈值。</a:t>
            </a:r>
          </a:p>
          <a:p>
            <a:r>
              <a:rPr lang="zh-CN" altLang="en-US" sz="2400" dirty="0"/>
              <a:t>需要将线性回归产生的预测值转换为</a:t>
            </a:r>
            <a:r>
              <a:rPr lang="en-US" altLang="zh-CN" sz="2400" dirty="0"/>
              <a:t>0/1</a:t>
            </a:r>
            <a:r>
              <a:rPr lang="zh-CN" altLang="en-US" sz="2400" dirty="0"/>
              <a:t>值，如</a:t>
            </a:r>
            <a:r>
              <a:rPr lang="en-US" altLang="zh-CN" sz="2400" dirty="0" err="1"/>
              <a:t>sigmod</a:t>
            </a:r>
            <a:r>
              <a:rPr lang="zh-CN" altLang="en-US" sz="2400" dirty="0"/>
              <a:t>函数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marL="0" indent="0" algn="l">
              <a:buNone/>
            </a:pP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ACD8FD-AC43-44C5-A40D-E90395E3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168" y="3339749"/>
            <a:ext cx="4333056" cy="23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66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  <a:spcAft>
                <a:spcPts val="0"/>
              </a:spcAft>
            </a:pPr>
            <a:r>
              <a:rPr lang="zh-CN" altLang="en-US" sz="3200" b="1" kern="0" dirty="0">
                <a:effectLst/>
                <a:ea typeface="仿宋" panose="02010609060101010101" pitchFamily="49" charset="-122"/>
              </a:rPr>
              <a:t>逻辑回归</a:t>
            </a:r>
            <a:endParaRPr lang="zh-CN" altLang="zh-CN" sz="3200" b="1" kern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13478"/>
            <a:ext cx="8229600" cy="452596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逻辑回归：基于线性回归的广义线性模型（</a:t>
            </a:r>
            <a:r>
              <a:rPr lang="en-US" altLang="zh-CN" sz="2400" dirty="0"/>
              <a:t>generalized linear model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逻辑回归是一种分类模型，虽然它被称为“回归”。</a:t>
            </a:r>
          </a:p>
          <a:p>
            <a:pPr algn="l"/>
            <a:r>
              <a:rPr lang="zh-CN" altLang="en-US" sz="2400" dirty="0"/>
              <a:t>它是一种二元分类模型、一种线性分类模型。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marL="0" indent="0" algn="l">
              <a:buNone/>
            </a:pPr>
            <a:endParaRPr lang="en-US" altLang="zh-CN" sz="2400" dirty="0"/>
          </a:p>
          <a:p>
            <a:r>
              <a:rPr lang="zh-CN" altLang="en-US" sz="2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决策边界的由来：决策边界上的样本被划分为正负样本的概率相等，即</a:t>
            </a:r>
            <a:r>
              <a:rPr lang="en-US" altLang="zh-CN" sz="2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P(y=1|x,w) = P(y=0|x,w)</a:t>
            </a:r>
            <a:r>
              <a:rPr lang="zh-CN" altLang="en-US" sz="2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得到。</a:t>
            </a:r>
            <a:endParaRPr lang="zh-CN" altLang="en-US" sz="1050" dirty="0"/>
          </a:p>
          <a:p>
            <a:pPr marL="0" indent="0" algn="l">
              <a:buNone/>
            </a:pPr>
            <a:endParaRPr lang="zh-CN" altLang="en-US" sz="2400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B34258-02E8-4FBF-B1B0-192035EFD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6" y="2872681"/>
            <a:ext cx="7668344" cy="28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3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marL="314325" marR="312420" algn="l">
              <a:spcBef>
                <a:spcPts val="15"/>
              </a:spcBef>
            </a:pPr>
            <a:r>
              <a:rPr lang="zh-CN" altLang="en-US" sz="3200" b="1" kern="0" dirty="0">
                <a:ea typeface="仿宋" panose="02010609060101010101" pitchFamily="49" charset="-122"/>
              </a:rPr>
              <a:t>逻辑斯蒂分布</a:t>
            </a:r>
            <a:endParaRPr lang="zh-CN" altLang="zh-CN" sz="3200" b="1" kern="0" dirty="0">
              <a:ea typeface="仿宋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28775"/>
            <a:ext cx="3048000" cy="666750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36CD21-E4A1-43DC-88EE-4C0495B28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1" y="1143000"/>
            <a:ext cx="8396513" cy="3654152"/>
          </a:xfrm>
        </p:spPr>
      </p:pic>
    </p:spTree>
    <p:extLst>
      <p:ext uri="{BB962C8B-B14F-4D97-AF65-F5344CB8AC3E}">
        <p14:creationId xmlns:p14="http://schemas.microsoft.com/office/powerpoint/2010/main" val="3397024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10372</TotalTime>
  <Words>1133</Words>
  <Application>Microsoft Macintosh PowerPoint</Application>
  <PresentationFormat>On-screen Show (4:3)</PresentationFormat>
  <Paragraphs>210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-apple-system</vt:lpstr>
      <vt:lpstr>仿宋</vt:lpstr>
      <vt:lpstr>宋体</vt:lpstr>
      <vt:lpstr>Arial</vt:lpstr>
      <vt:lpstr>Calibri</vt:lpstr>
      <vt:lpstr>Garamond</vt:lpstr>
      <vt:lpstr>Office 主题</vt:lpstr>
      <vt:lpstr>逻辑回归</vt:lpstr>
      <vt:lpstr>提纲</vt:lpstr>
      <vt:lpstr>线性回归</vt:lpstr>
      <vt:lpstr>PowerPoint Presentation</vt:lpstr>
      <vt:lpstr>例子 </vt:lpstr>
      <vt:lpstr>例子 </vt:lpstr>
      <vt:lpstr>例子 </vt:lpstr>
      <vt:lpstr>逻辑回归</vt:lpstr>
      <vt:lpstr>逻辑斯蒂分布</vt:lpstr>
      <vt:lpstr>逻辑回归函数</vt:lpstr>
      <vt:lpstr>二项逻辑斯蒂回归</vt:lpstr>
      <vt:lpstr>二项逻辑斯蒂回归</vt:lpstr>
      <vt:lpstr>二项逻辑斯蒂回归</vt:lpstr>
      <vt:lpstr>似然函数</vt:lpstr>
      <vt:lpstr>似然函数</vt:lpstr>
      <vt:lpstr>似然函数</vt:lpstr>
      <vt:lpstr>最大似然估计</vt:lpstr>
      <vt:lpstr>最大似然估计</vt:lpstr>
      <vt:lpstr>最大似然估计的优化</vt:lpstr>
      <vt:lpstr>代价函数</vt:lpstr>
      <vt:lpstr>最大似然估计的优化</vt:lpstr>
      <vt:lpstr>多分类问题</vt:lpstr>
      <vt:lpstr>多分类问题</vt:lpstr>
      <vt:lpstr>Softmax函数（归一化指数函数）</vt:lpstr>
      <vt:lpstr>多分类逻辑回归</vt:lpstr>
      <vt:lpstr>多分类逻辑回归</vt:lpstr>
      <vt:lpstr>最大似然估计</vt:lpstr>
      <vt:lpstr>最大似然估计</vt:lpstr>
      <vt:lpstr>代价函数</vt:lpstr>
      <vt:lpstr>权重衰减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Microsoft Office User</cp:lastModifiedBy>
  <cp:revision>238</cp:revision>
  <cp:lastPrinted>2018-09-10T04:26:47Z</cp:lastPrinted>
  <dcterms:created xsi:type="dcterms:W3CDTF">2017-08-16T13:23:05Z</dcterms:created>
  <dcterms:modified xsi:type="dcterms:W3CDTF">2022-10-07T01:11:25Z</dcterms:modified>
</cp:coreProperties>
</file>